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8" r:id="rId2"/>
    <p:sldId id="272" r:id="rId3"/>
    <p:sldId id="264" r:id="rId4"/>
    <p:sldId id="273" r:id="rId5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Schneider" initials="TS" lastIdx="1" clrIdx="0">
    <p:extLst>
      <p:ext uri="{19B8F6BF-5375-455C-9EA6-DF929625EA0E}">
        <p15:presenceInfo xmlns:p15="http://schemas.microsoft.com/office/powerpoint/2012/main" userId="S-1-5-21-1285339083-3775510750-2454387425-16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F2408-84F9-4BC3-B133-0057D57FF2BC}" type="datetimeFigureOut">
              <a:rPr lang="de-CH" smtClean="0"/>
              <a:t>27.04.2019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85B2C-1E5E-41FC-A868-E78251D0ECFC}" type="slidenum">
              <a:rPr lang="de-CH" smtClean="0"/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77311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6522F-77BA-461A-9FCB-E939978E61A5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4266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EC6AE-3B16-4865-B20B-C9C12295DCB2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030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EC6AE-3B16-4865-B20B-C9C12295DCB2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217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6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04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915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38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br>
              <a:rPr lang="de-DE"/>
            </a:br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66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6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72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1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22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20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5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3962400" cy="365125"/>
          </a:xfrm>
          <a:prstGeom prst="rect">
            <a:avLst/>
          </a:prstGeom>
        </p:spPr>
        <p:txBody>
          <a:bodyPr/>
          <a:lstStyle/>
          <a:p>
            <a:fld id="{55B06053-1BED-4021-B5B2-2190FB1E4D27}" type="datetimeFigureOut">
              <a:rPr lang="de-CH">
                <a:solidFill>
                  <a:prstClr val="black"/>
                </a:solidFill>
              </a:rPr>
              <a:pPr/>
              <a:t>27.04.2019</a:t>
            </a:fld>
            <a:endParaRPr lang="de-CH">
              <a:solidFill>
                <a:prstClr val="black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CH">
              <a:solidFill>
                <a:prstClr val="black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67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de-DE"/>
            </a:br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Wingdings" pitchFamily="2" charset="2"/>
              <a:buChar char="§"/>
              <a:tabLst>
                <a:tab pos="384175" algn="l"/>
              </a:tabLst>
            </a:pPr>
            <a:r>
              <a:rPr lang="fr-CH" sz="1400">
                <a:latin typeface="Arial" charset="0"/>
                <a:cs typeface="Arial" charset="0"/>
              </a:rPr>
              <a:t>Die Auslandschweizer-Organisation (ASO) – </a:t>
            </a:r>
            <a:r>
              <a:rPr lang="de-CH" sz="1400">
                <a:latin typeface="Arial" charset="0"/>
                <a:cs typeface="Arial" charset="0"/>
              </a:rPr>
              <a:t>wer sind wir?</a:t>
            </a:r>
            <a:endParaRPr lang="fr-CH" sz="1400">
              <a:latin typeface="Arial" charset="0"/>
              <a:cs typeface="Arial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A506-620F-434E-B9F8-5F29632B2B2F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3" descr="V:\LOGO\ASO\ASO_Logo_Laserprints-300.tif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2" y="304804"/>
            <a:ext cx="6254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Gerade Verbindung 8"/>
          <p:cNvCxnSpPr/>
          <p:nvPr userDrawn="1"/>
        </p:nvCxnSpPr>
        <p:spPr>
          <a:xfrm>
            <a:off x="574158" y="1392869"/>
            <a:ext cx="8112642" cy="106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33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200" indent="-457200" algn="l" defTabSz="914377" rtl="0" eaLnBrk="1" latinLnBrk="0" hangingPunct="1">
        <a:spcBef>
          <a:spcPct val="20000"/>
        </a:spcBef>
        <a:buFont typeface="Wingdings" pitchFamily="2" charset="2"/>
        <a:buChar char="§"/>
        <a:tabLst>
          <a:tab pos="384175" algn="l"/>
        </a:tabLst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o.ch/elections201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o.ch/conseils/vivrealetrange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2"/>
            <a:ext cx="8458200" cy="452596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de-CH" sz="1400" b="1" dirty="0"/>
          </a:p>
          <a:p>
            <a:pPr>
              <a:buNone/>
            </a:pPr>
            <a:endParaRPr lang="de-CH" sz="1400" dirty="0"/>
          </a:p>
          <a:p>
            <a:pPr>
              <a:buNone/>
            </a:pPr>
            <a:br>
              <a:rPr lang="de-CH" sz="1400" dirty="0"/>
            </a:br>
            <a:endParaRPr lang="de-CH" sz="1400" dirty="0"/>
          </a:p>
          <a:p>
            <a:pPr>
              <a:buNone/>
              <a:defRPr/>
            </a:pPr>
            <a:endParaRPr lang="de-CH" sz="1400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48343" y="4712536"/>
            <a:ext cx="2850904" cy="212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 defTabSz="914400">
              <a:lnSpc>
                <a:spcPct val="120000"/>
              </a:lnSpc>
            </a:pPr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endParaRPr lang="de-CH" sz="3300" b="1" dirty="0">
              <a:latin typeface="Univers 45 Light" pitchFamily="34" charset="0"/>
              <a:ea typeface="+mn-ea"/>
              <a:cs typeface="+mn-cs"/>
            </a:endParaRPr>
          </a:p>
          <a:p>
            <a:pPr algn="ctr" defTabSz="914400">
              <a:lnSpc>
                <a:spcPct val="120000"/>
              </a:lnSpc>
            </a:pPr>
            <a:endParaRPr lang="de-CH" sz="3300" b="1" dirty="0">
              <a:latin typeface="Univers 45 Light" pitchFamily="34" charset="0"/>
              <a:ea typeface="+mn-ea"/>
              <a:cs typeface="+mn-cs"/>
            </a:endParaRPr>
          </a:p>
          <a:p>
            <a:pPr defTabSz="914400">
              <a:lnSpc>
                <a:spcPct val="120000"/>
              </a:lnSpc>
            </a:pPr>
            <a:r>
              <a:rPr lang="de-CH" sz="5300" b="1" dirty="0">
                <a:latin typeface="Univers 45 Light" pitchFamily="34" charset="0"/>
                <a:ea typeface="+mn-ea"/>
                <a:cs typeface="+mn-cs"/>
              </a:rPr>
              <a:t>Filippo Lombardi</a:t>
            </a:r>
          </a:p>
          <a:p>
            <a:pPr defTabSz="914400">
              <a:lnSpc>
                <a:spcPct val="120000"/>
              </a:lnSpc>
            </a:pPr>
            <a:r>
              <a:rPr lang="de-CH" sz="5300" dirty="0" err="1">
                <a:latin typeface="Univers 45 Light" pitchFamily="34" charset="0"/>
                <a:ea typeface="+mn-ea"/>
                <a:cs typeface="+mn-cs"/>
              </a:rPr>
              <a:t>Vice-Président</a:t>
            </a:r>
            <a:r>
              <a:rPr lang="de-CH" sz="3300" dirty="0">
                <a:latin typeface="Univers 45 Light" pitchFamily="34" charset="0"/>
                <a:ea typeface="+mn-ea"/>
                <a:cs typeface="+mn-cs"/>
              </a:rPr>
              <a:t>				</a:t>
            </a:r>
          </a:p>
          <a:p>
            <a:pPr defTabSz="914400">
              <a:lnSpc>
                <a:spcPct val="120000"/>
              </a:lnSpc>
            </a:pPr>
            <a:r>
              <a:rPr lang="de-CH" sz="1800" dirty="0">
                <a:latin typeface="Univers 45 Light" pitchFamily="34" charset="0"/>
                <a:ea typeface="+mn-ea"/>
                <a:cs typeface="+mn-cs"/>
              </a:rPr>
              <a:t>		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-234219" y="415648"/>
            <a:ext cx="9093574" cy="98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 defTabSz="914400"/>
            <a:br>
              <a:rPr lang="de-CH" sz="2400" b="1" dirty="0">
                <a:solidFill>
                  <a:srgbClr val="0070C0"/>
                </a:solidFill>
                <a:latin typeface="Univers 45 Light" pitchFamily="34" charset="0"/>
                <a:ea typeface="+mn-ea"/>
                <a:cs typeface="+mn-cs"/>
              </a:rPr>
            </a:br>
            <a:endParaRPr lang="de-CH" sz="3700" b="1" dirty="0">
              <a:solidFill>
                <a:srgbClr val="0070C0"/>
              </a:solidFill>
              <a:latin typeface="Univers 45 Light" pitchFamily="34" charset="0"/>
              <a:ea typeface="+mn-ea"/>
              <a:cs typeface="+mn-cs"/>
            </a:endParaRPr>
          </a:p>
          <a:p>
            <a:pPr algn="ctr" defTabSz="914400"/>
            <a:r>
              <a:rPr lang="de-CH" sz="9300" b="1" dirty="0">
                <a:latin typeface="Univers 45 Light" pitchFamily="34" charset="0"/>
              </a:rPr>
              <a:t>61e </a:t>
            </a:r>
            <a:r>
              <a:rPr lang="de-CH" sz="9300" b="1" dirty="0" err="1">
                <a:latin typeface="Univers 45 Light" pitchFamily="34" charset="0"/>
              </a:rPr>
              <a:t>Congès</a:t>
            </a:r>
            <a:r>
              <a:rPr lang="de-CH" sz="9300" b="1" dirty="0">
                <a:latin typeface="Univers 45 Light" pitchFamily="34" charset="0"/>
              </a:rPr>
              <a:t> UASF</a:t>
            </a:r>
          </a:p>
          <a:p>
            <a:pPr algn="ctr" defTabSz="914400"/>
            <a:endParaRPr lang="de-CH" sz="3200" b="1" dirty="0">
              <a:latin typeface="Univers 45 Light" pitchFamily="34" charset="0"/>
            </a:endParaRPr>
          </a:p>
          <a:p>
            <a:pPr algn="ctr" defTabSz="914400"/>
            <a:r>
              <a:rPr lang="de-CH" sz="9300" dirty="0">
                <a:latin typeface="Univers 45 Light" pitchFamily="34" charset="0"/>
              </a:rPr>
              <a:t>Ajaccio – 26-28 </a:t>
            </a:r>
            <a:r>
              <a:rPr lang="de-CH" sz="9300" dirty="0" err="1">
                <a:latin typeface="Univers 45 Light" pitchFamily="34" charset="0"/>
              </a:rPr>
              <a:t>avril</a:t>
            </a:r>
            <a:r>
              <a:rPr lang="de-CH" sz="9300" dirty="0">
                <a:latin typeface="Univers 45 Light" pitchFamily="34" charset="0"/>
              </a:rPr>
              <a:t> 2019</a:t>
            </a:r>
          </a:p>
          <a:p>
            <a:pPr algn="ctr" defTabSz="914400"/>
            <a:br>
              <a:rPr lang="de-CH" sz="3700" b="1" dirty="0">
                <a:latin typeface="Univers 45 Light" pitchFamily="34" charset="0"/>
                <a:ea typeface="+mn-ea"/>
                <a:cs typeface="+mn-cs"/>
              </a:rPr>
            </a:br>
            <a:endParaRPr lang="de-CH" sz="3700" b="1" dirty="0">
              <a:latin typeface="Univers 45 Light" pitchFamily="34" charset="0"/>
              <a:ea typeface="+mn-ea"/>
              <a:cs typeface="+mn-cs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518" y="1526987"/>
            <a:ext cx="2956144" cy="3872327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5909968" y="4578067"/>
            <a:ext cx="2949387" cy="212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 defTabSz="914400">
              <a:lnSpc>
                <a:spcPct val="120000"/>
              </a:lnSpc>
            </a:pPr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endParaRPr lang="de-CH" sz="3300" b="1" dirty="0">
              <a:latin typeface="Univers 45 Light" pitchFamily="34" charset="0"/>
              <a:ea typeface="+mn-ea"/>
              <a:cs typeface="+mn-cs"/>
            </a:endParaRPr>
          </a:p>
          <a:p>
            <a:pPr algn="ctr" defTabSz="914400">
              <a:lnSpc>
                <a:spcPct val="120000"/>
              </a:lnSpc>
            </a:pPr>
            <a:endParaRPr lang="de-CH" sz="3300" b="1" dirty="0">
              <a:latin typeface="Univers 45 Light" pitchFamily="34" charset="0"/>
              <a:ea typeface="+mn-ea"/>
              <a:cs typeface="+mn-cs"/>
            </a:endParaRPr>
          </a:p>
          <a:p>
            <a:pPr defTabSz="914400">
              <a:lnSpc>
                <a:spcPct val="120000"/>
              </a:lnSpc>
            </a:pPr>
            <a:r>
              <a:rPr lang="de-CH" sz="3800" b="1" dirty="0">
                <a:latin typeface="Univers 45 Light" pitchFamily="34" charset="0"/>
                <a:ea typeface="+mn-ea"/>
                <a:cs typeface="+mn-cs"/>
              </a:rPr>
              <a:t>Ariane Rustichelli</a:t>
            </a:r>
          </a:p>
          <a:p>
            <a:pPr defTabSz="914400">
              <a:lnSpc>
                <a:spcPct val="120000"/>
              </a:lnSpc>
            </a:pPr>
            <a:r>
              <a:rPr lang="de-CH" sz="3800" dirty="0" err="1">
                <a:latin typeface="Univers 45 Light" pitchFamily="34" charset="0"/>
                <a:ea typeface="+mn-ea"/>
                <a:cs typeface="+mn-cs"/>
              </a:rPr>
              <a:t>Directrice</a:t>
            </a:r>
            <a:r>
              <a:rPr lang="de-CH" sz="3800" dirty="0">
                <a:latin typeface="Univers 45 Light" pitchFamily="34" charset="0"/>
                <a:ea typeface="+mn-ea"/>
                <a:cs typeface="+mn-cs"/>
              </a:rPr>
              <a:t>	</a:t>
            </a:r>
            <a:r>
              <a:rPr lang="de-CH" sz="3300" dirty="0">
                <a:latin typeface="Univers 45 Light" pitchFamily="34" charset="0"/>
                <a:ea typeface="+mn-ea"/>
                <a:cs typeface="+mn-cs"/>
              </a:rPr>
              <a:t>			</a:t>
            </a:r>
            <a:r>
              <a:rPr lang="de-CH" sz="1800" dirty="0">
                <a:latin typeface="Univers 45 Light" pitchFamily="34" charset="0"/>
                <a:ea typeface="+mn-ea"/>
                <a:cs typeface="+mn-cs"/>
              </a:rPr>
              <a:t>		</a:t>
            </a:r>
          </a:p>
        </p:txBody>
      </p:sp>
      <p:sp>
        <p:nvSpPr>
          <p:cNvPr id="4" name="Rechteck 3"/>
          <p:cNvSpPr/>
          <p:nvPr/>
        </p:nvSpPr>
        <p:spPr>
          <a:xfrm>
            <a:off x="2659122" y="5818536"/>
            <a:ext cx="341898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1300" b="1" dirty="0">
                <a:solidFill>
                  <a:srgbClr val="C00000"/>
                </a:solidFill>
                <a:latin typeface="Univers 45 Light" pitchFamily="34" charset="0"/>
              </a:rPr>
              <a:t>Organisation des </a:t>
            </a:r>
            <a:r>
              <a:rPr lang="de-CH" sz="1300" b="1" dirty="0" err="1">
                <a:solidFill>
                  <a:srgbClr val="C00000"/>
                </a:solidFill>
                <a:latin typeface="Univers 45 Light" pitchFamily="34" charset="0"/>
              </a:rPr>
              <a:t>Suisses</a:t>
            </a:r>
            <a:r>
              <a:rPr lang="de-CH" sz="1300" b="1" dirty="0">
                <a:solidFill>
                  <a:srgbClr val="C00000"/>
                </a:solidFill>
                <a:latin typeface="Univers 45 Light" pitchFamily="34" charset="0"/>
              </a:rPr>
              <a:t> de </a:t>
            </a:r>
            <a:r>
              <a:rPr lang="de-CH" sz="1300" b="1" dirty="0" err="1">
                <a:solidFill>
                  <a:srgbClr val="C00000"/>
                </a:solidFill>
                <a:latin typeface="Univers 45 Light" pitchFamily="34" charset="0"/>
              </a:rPr>
              <a:t>l’étranger</a:t>
            </a:r>
            <a:endParaRPr lang="de-DE" sz="13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99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1000" y="3488356"/>
            <a:ext cx="8382000" cy="5410200"/>
          </a:xfrm>
        </p:spPr>
        <p:txBody>
          <a:bodyPr>
            <a:normAutofit/>
          </a:bodyPr>
          <a:lstStyle/>
          <a:p>
            <a:pPr marL="457200" lvl="1" indent="0">
              <a:buSzPct val="80000"/>
              <a:buNone/>
              <a:defRPr/>
            </a:pPr>
            <a:r>
              <a:rPr lang="fr-FR" sz="1300" dirty="0">
                <a:latin typeface="Univers 45 Light" pitchFamily="34" charset="0"/>
              </a:rPr>
              <a:t> </a:t>
            </a:r>
            <a:endParaRPr lang="de-CH" sz="1400" i="1" dirty="0">
              <a:solidFill>
                <a:schemeClr val="bg1">
                  <a:lumMod val="50000"/>
                </a:schemeClr>
              </a:solidFill>
              <a:latin typeface="Univers 45 Light" pitchFamily="34" charset="0"/>
            </a:endParaRPr>
          </a:p>
        </p:txBody>
      </p:sp>
      <p:sp>
        <p:nvSpPr>
          <p:cNvPr id="34" name="Titel 1"/>
          <p:cNvSpPr txBox="1">
            <a:spLocks noGrp="1"/>
          </p:cNvSpPr>
          <p:nvPr>
            <p:ph type="title"/>
          </p:nvPr>
        </p:nvSpPr>
        <p:spPr>
          <a:xfrm>
            <a:off x="457200" y="541793"/>
            <a:ext cx="7713222" cy="88480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defTabSz="914400"/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r>
              <a:rPr lang="de-CH" sz="2400" b="1" dirty="0" err="1">
                <a:latin typeface="Univers 45 Light" pitchFamily="34" charset="0"/>
                <a:ea typeface="+mn-ea"/>
                <a:cs typeface="+mn-cs"/>
              </a:rPr>
              <a:t>Buts</a:t>
            </a:r>
            <a:r>
              <a:rPr lang="de-CH" sz="2400" b="1" dirty="0">
                <a:latin typeface="Univers 45 Light" pitchFamily="34" charset="0"/>
                <a:ea typeface="+mn-ea"/>
                <a:cs typeface="+mn-cs"/>
              </a:rPr>
              <a:t> </a:t>
            </a:r>
            <a:r>
              <a:rPr lang="de-CH" sz="2400" b="1" dirty="0" err="1">
                <a:latin typeface="Univers 45 Light" pitchFamily="34" charset="0"/>
                <a:ea typeface="+mn-ea"/>
                <a:cs typeface="+mn-cs"/>
              </a:rPr>
              <a:t>prioritaires</a:t>
            </a:r>
            <a:r>
              <a:rPr lang="de-CH" sz="2400" b="1" dirty="0">
                <a:latin typeface="Univers 45 Light" pitchFamily="34" charset="0"/>
                <a:ea typeface="+mn-ea"/>
                <a:cs typeface="+mn-cs"/>
              </a:rPr>
              <a:t> 2019</a:t>
            </a:r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br>
              <a:rPr lang="de-CH" sz="400" b="1" dirty="0">
                <a:latin typeface="Univers 45 Light" pitchFamily="34" charset="0"/>
                <a:ea typeface="+mn-ea"/>
                <a:cs typeface="+mn-cs"/>
              </a:rPr>
            </a:br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endParaRPr lang="de-CH" sz="2400" b="1" dirty="0">
              <a:latin typeface="Univers 45 Light" pitchFamily="34" charset="0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27950" y="1818422"/>
            <a:ext cx="670517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400" b="1" dirty="0">
                <a:solidFill>
                  <a:srgbClr val="0070C0"/>
                </a:solidFill>
                <a:latin typeface="Univers 45 Light" panose="020B04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Buts institutionnels généraux</a:t>
            </a:r>
          </a:p>
          <a:p>
            <a:endParaRPr lang="fr-CH" sz="800" b="1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Rapport Groupe de travail: représentativité du CSE</a:t>
            </a:r>
          </a:p>
          <a:p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    Août 2019: conséquences sur l’élection directe du CSE</a:t>
            </a:r>
          </a:p>
          <a:p>
            <a:endParaRPr lang="fr-CH" sz="1400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Elections fédérales 2019 – </a:t>
            </a: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  <a:hlinkClick r:id="rId3"/>
              </a:rPr>
              <a:t>www.aso.ch/elections2019</a:t>
            </a:r>
            <a:endParaRPr lang="fr-CH" sz="1400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      (</a:t>
            </a:r>
            <a:r>
              <a:rPr lang="fr-CH" sz="1400" i="1" dirty="0">
                <a:latin typeface="Univers 45 Light" panose="020B0403020202020204" pitchFamily="34" charset="0"/>
                <a:cs typeface="Arial" panose="020B0604020202020204" pitchFamily="34" charset="0"/>
              </a:rPr>
              <a:t>Revue Suisse </a:t>
            </a: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et samedi matin du congrès le 17 août 2019 à Montreux)</a:t>
            </a:r>
          </a:p>
          <a:p>
            <a:pPr marL="285750" indent="-285750">
              <a:buFontTx/>
              <a:buChar char="-"/>
            </a:pPr>
            <a:endParaRPr lang="fr-CH" sz="1400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endParaRPr lang="fr-CH" sz="800" dirty="0">
              <a:latin typeface="Univers 45 Light" panose="020B0403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589867" y="3580690"/>
            <a:ext cx="33906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400" b="1" dirty="0">
                <a:solidFill>
                  <a:srgbClr val="0070C0"/>
                </a:solidFill>
                <a:latin typeface="Univers 45 Light" panose="020B04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Buts internes</a:t>
            </a:r>
          </a:p>
          <a:p>
            <a:endParaRPr lang="fr-CH" sz="800" b="1" dirty="0">
              <a:solidFill>
                <a:srgbClr val="0070C0"/>
              </a:solidFill>
              <a:latin typeface="Univers 45 Light" panose="020B04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Information intégrée: un seul site web</a:t>
            </a:r>
            <a:endParaRPr lang="de-DE" sz="1400" dirty="0"/>
          </a:p>
          <a:p>
            <a:endParaRPr lang="fr-CH" sz="800" dirty="0">
              <a:latin typeface="Univers 45 Light" panose="020B04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19963" y="4371790"/>
            <a:ext cx="4232249" cy="1723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CH" b="1" dirty="0">
              <a:solidFill>
                <a:srgbClr val="0070C0"/>
              </a:solidFill>
              <a:latin typeface="Univers 45 Light" panose="020B04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CH" sz="1400" b="1" dirty="0">
                <a:solidFill>
                  <a:srgbClr val="0070C0"/>
                </a:solidFill>
                <a:latin typeface="Univers 45 Light" panose="020B04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Buts politiques</a:t>
            </a:r>
          </a:p>
          <a:p>
            <a:endParaRPr lang="fr-CH" sz="800" b="1" dirty="0">
              <a:solidFill>
                <a:srgbClr val="0070C0"/>
              </a:solidFill>
              <a:latin typeface="Univers 45 Light" panose="020B04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Problématique bancaire</a:t>
            </a:r>
          </a:p>
          <a:p>
            <a:pPr marL="285750" indent="-285750">
              <a:buFontTx/>
              <a:buChar char="-"/>
            </a:pPr>
            <a:endParaRPr lang="fr-CH" sz="800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Participation politique des Suisses de l’étranger</a:t>
            </a:r>
          </a:p>
          <a:p>
            <a:endParaRPr lang="fr-CH" sz="800" dirty="0">
              <a:latin typeface="Univers 45 Light" panose="020B0403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CH" sz="1400" dirty="0">
                <a:latin typeface="Univers 45 Light" panose="020B0403020202020204" pitchFamily="34" charset="0"/>
                <a:cs typeface="Arial" panose="020B0604020202020204" pitchFamily="34" charset="0"/>
              </a:rPr>
              <a:t>Assurances sociales</a:t>
            </a:r>
          </a:p>
          <a:p>
            <a:endParaRPr lang="fr-CH" sz="800" dirty="0">
              <a:latin typeface="Univers 45 Light" panose="020B04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Bild 1" descr="transparentes-geflecht2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33655"/>
            <a:ext cx="9144000" cy="5085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46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536095" y="594182"/>
            <a:ext cx="7713222" cy="790108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 defTabSz="914400"/>
            <a:br>
              <a:rPr lang="de-CH" sz="2400" b="1" dirty="0">
                <a:latin typeface="Univers 45 Light" pitchFamily="34" charset="0"/>
                <a:ea typeface="+mn-ea"/>
                <a:cs typeface="+mn-cs"/>
              </a:rPr>
            </a:br>
            <a:endParaRPr lang="de-CH" sz="2400" b="1" dirty="0">
              <a:latin typeface="Univers 45 Light" pitchFamily="34" charset="0"/>
              <a:ea typeface="+mn-ea"/>
              <a:cs typeface="+mn-cs"/>
            </a:endParaRPr>
          </a:p>
          <a:p>
            <a:pPr algn="ctr" defTabSz="914400"/>
            <a:r>
              <a:rPr lang="de-CH" sz="8800" b="1" dirty="0" err="1">
                <a:latin typeface="Univers 45 Light" pitchFamily="34" charset="0"/>
                <a:ea typeface="+mn-ea"/>
                <a:cs typeface="+mn-cs"/>
              </a:rPr>
              <a:t>Problématique</a:t>
            </a:r>
            <a:r>
              <a:rPr lang="de-CH" sz="8800" b="1" dirty="0">
                <a:latin typeface="Univers 45 Light" pitchFamily="34" charset="0"/>
                <a:ea typeface="+mn-ea"/>
                <a:cs typeface="+mn-cs"/>
              </a:rPr>
              <a:t> </a:t>
            </a:r>
            <a:r>
              <a:rPr lang="de-CH" sz="8800" b="1" dirty="0" err="1">
                <a:latin typeface="Univers 45 Light" pitchFamily="34" charset="0"/>
                <a:ea typeface="+mn-ea"/>
                <a:cs typeface="+mn-cs"/>
              </a:rPr>
              <a:t>bancaire</a:t>
            </a:r>
            <a:r>
              <a:rPr lang="de-CH" sz="8800" b="1" dirty="0">
                <a:latin typeface="Univers 45 Light" pitchFamily="34" charset="0"/>
                <a:ea typeface="+mn-ea"/>
                <a:cs typeface="+mn-cs"/>
              </a:rPr>
              <a:t> </a:t>
            </a:r>
            <a:br>
              <a:rPr lang="de-CH" sz="8800" b="1" dirty="0">
                <a:latin typeface="Univers 45 Light" pitchFamily="34" charset="0"/>
                <a:ea typeface="+mn-ea"/>
                <a:cs typeface="+mn-cs"/>
              </a:rPr>
            </a:br>
            <a:br>
              <a:rPr lang="de-CH" sz="8800" b="1" dirty="0">
                <a:latin typeface="Univers 45 Light" pitchFamily="34" charset="0"/>
                <a:ea typeface="+mn-ea"/>
                <a:cs typeface="+mn-cs"/>
              </a:rPr>
            </a:br>
            <a:br>
              <a:rPr lang="de-CH" sz="8800" b="1" dirty="0">
                <a:latin typeface="Univers 45 Light" pitchFamily="34" charset="0"/>
                <a:ea typeface="+mn-ea"/>
                <a:cs typeface="+mn-cs"/>
              </a:rPr>
            </a:br>
            <a:endParaRPr lang="de-CH" sz="8800" b="1" dirty="0">
              <a:latin typeface="Univers 45 Light" pitchFamily="34" charset="0"/>
              <a:ea typeface="+mn-ea"/>
              <a:cs typeface="+mn-cs"/>
            </a:endParaRPr>
          </a:p>
        </p:txBody>
      </p:sp>
      <p:sp>
        <p:nvSpPr>
          <p:cNvPr id="7" name="Textfeld 17"/>
          <p:cNvSpPr txBox="1">
            <a:spLocks noChangeArrowheads="1"/>
          </p:cNvSpPr>
          <p:nvPr/>
        </p:nvSpPr>
        <p:spPr bwMode="auto">
          <a:xfrm>
            <a:off x="689514" y="1797422"/>
            <a:ext cx="7942729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/>
            <a:endParaRPr lang="de-CH" sz="1800" b="1" dirty="0">
              <a:solidFill>
                <a:srgbClr val="0070C0"/>
              </a:solidFill>
            </a:endParaRPr>
          </a:p>
          <a:p>
            <a:pPr lvl="0"/>
            <a:r>
              <a:rPr lang="de-CH" sz="1800" b="1" dirty="0" err="1">
                <a:solidFill>
                  <a:srgbClr val="0070C0"/>
                </a:solidFill>
              </a:rPr>
              <a:t>Stratégie</a:t>
            </a:r>
            <a:r>
              <a:rPr lang="de-CH" sz="1800" b="1" dirty="0">
                <a:solidFill>
                  <a:srgbClr val="0070C0"/>
                </a:solidFill>
              </a:rPr>
              <a:t> en 3 </a:t>
            </a:r>
            <a:r>
              <a:rPr lang="de-CH" sz="1800" b="1" dirty="0" err="1">
                <a:solidFill>
                  <a:srgbClr val="0070C0"/>
                </a:solidFill>
              </a:rPr>
              <a:t>axes</a:t>
            </a:r>
            <a:r>
              <a:rPr lang="de-CH" sz="1800" b="1" dirty="0">
                <a:solidFill>
                  <a:srgbClr val="0070C0"/>
                </a:solidFill>
              </a:rPr>
              <a:t> </a:t>
            </a:r>
          </a:p>
          <a:p>
            <a:pPr lvl="0"/>
            <a:r>
              <a:rPr lang="de-CH" sz="1800" dirty="0"/>
              <a:t> </a:t>
            </a:r>
            <a:endParaRPr lang="de-DE" sz="12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CH" sz="1800" dirty="0"/>
              <a:t>Banques d’importance systémique: </a:t>
            </a:r>
          </a:p>
          <a:p>
            <a:pPr lvl="0"/>
            <a:r>
              <a:rPr lang="fr-CH" sz="1800" dirty="0"/>
              <a:t>      Information sur </a:t>
            </a:r>
            <a:r>
              <a:rPr lang="fr-CH" sz="1800" dirty="0">
                <a:hlinkClick r:id="rId3"/>
              </a:rPr>
              <a:t>www.aso.ch/conseils/vivrealetranger</a:t>
            </a:r>
            <a:endParaRPr lang="fr-CH" sz="1800" dirty="0"/>
          </a:p>
          <a:p>
            <a:pPr lvl="0"/>
            <a:endParaRPr lang="fr-CH" sz="1200" dirty="0"/>
          </a:p>
          <a:p>
            <a:pPr lvl="0"/>
            <a:endParaRPr lang="fr-CH" sz="2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fr-CH" sz="1800" dirty="0"/>
              <a:t>Banques publiques:</a:t>
            </a:r>
          </a:p>
          <a:p>
            <a:pPr lvl="0"/>
            <a:endParaRPr lang="fr-CH" sz="1800"/>
          </a:p>
          <a:p>
            <a:pPr lvl="0"/>
            <a:endParaRPr lang="fr-CH" sz="1200" dirty="0"/>
          </a:p>
          <a:p>
            <a:pPr lvl="0"/>
            <a:endParaRPr lang="fr-CH" sz="2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de-CH" sz="1800" dirty="0"/>
              <a:t>Banques </a:t>
            </a:r>
            <a:r>
              <a:rPr lang="de-CH" sz="1800" dirty="0" err="1"/>
              <a:t>privées</a:t>
            </a:r>
            <a:endParaRPr lang="de-CH" sz="18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de-CH" sz="1800" dirty="0"/>
          </a:p>
          <a:p>
            <a:pPr lvl="0"/>
            <a:r>
              <a:rPr lang="de-CH" sz="1800" dirty="0"/>
              <a:t>Et </a:t>
            </a:r>
            <a:r>
              <a:rPr lang="de-CH" sz="1800" dirty="0" err="1"/>
              <a:t>Contrat</a:t>
            </a:r>
            <a:r>
              <a:rPr lang="de-CH" sz="1800" dirty="0"/>
              <a:t> </a:t>
            </a:r>
            <a:r>
              <a:rPr lang="de-CH" sz="1800" dirty="0" err="1"/>
              <a:t>avec</a:t>
            </a:r>
            <a:r>
              <a:rPr lang="de-CH" sz="1800" dirty="0"/>
              <a:t> la Banque Cantonale de Genève (BCGE)</a:t>
            </a:r>
          </a:p>
          <a:p>
            <a:pPr lvl="0"/>
            <a:endParaRPr lang="de-CH" sz="1800" b="1" dirty="0">
              <a:solidFill>
                <a:srgbClr val="FF000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de-CH" sz="1800" b="1" dirty="0" err="1">
                <a:solidFill>
                  <a:srgbClr val="0070C0"/>
                </a:solidFill>
              </a:rPr>
              <a:t>Décision</a:t>
            </a:r>
            <a:r>
              <a:rPr lang="de-CH" sz="1800" b="1" dirty="0">
                <a:solidFill>
                  <a:srgbClr val="0070C0"/>
                </a:solidFill>
              </a:rPr>
              <a:t> du CSE le 23.3.2019 à Berne:</a:t>
            </a:r>
          </a:p>
          <a:p>
            <a:r>
              <a:rPr lang="fr-CH" sz="1800" dirty="0">
                <a:solidFill>
                  <a:srgbClr val="0070C0"/>
                </a:solidFill>
              </a:rPr>
              <a:t>    «Nous, Suissesses et Suisses de l’étranger, exigeons un accès sans </a:t>
            </a:r>
          </a:p>
          <a:p>
            <a:r>
              <a:rPr lang="fr-CH" sz="1800" dirty="0">
                <a:solidFill>
                  <a:srgbClr val="0070C0"/>
                </a:solidFill>
              </a:rPr>
              <a:t>     discrimination aux services de PostFinance»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CH" sz="1800" dirty="0">
                <a:solidFill>
                  <a:srgbClr val="0070C0"/>
                </a:solidFill>
              </a:rPr>
              <a:t>Etat de la situation au niveau politique après les élections fédérales</a:t>
            </a:r>
            <a:r>
              <a:rPr lang="fr-CH" dirty="0">
                <a:solidFill>
                  <a:srgbClr val="0070C0"/>
                </a:solidFill>
              </a:rPr>
              <a:t> </a:t>
            </a:r>
          </a:p>
          <a:p>
            <a:pPr lvl="0"/>
            <a:endParaRPr lang="de-CH" sz="1800" dirty="0">
              <a:solidFill>
                <a:srgbClr val="FF0000"/>
              </a:solidFill>
            </a:endParaRPr>
          </a:p>
          <a:p>
            <a:pPr lvl="0"/>
            <a:r>
              <a:rPr lang="de-CH" sz="1800" dirty="0">
                <a:solidFill>
                  <a:srgbClr val="FF0000"/>
                </a:solidFill>
              </a:rPr>
              <a:t>		</a:t>
            </a:r>
            <a:endParaRPr lang="de-DE" sz="1800" dirty="0">
              <a:solidFill>
                <a:srgbClr val="FF0000"/>
              </a:solidFill>
            </a:endParaRPr>
          </a:p>
          <a:p>
            <a:r>
              <a:rPr lang="de-CH" dirty="0"/>
              <a:t> </a:t>
            </a:r>
            <a:endParaRPr lang="de-DE" dirty="0"/>
          </a:p>
          <a:p>
            <a:pPr eaLnBrk="1" hangingPunct="1"/>
            <a:endParaRPr lang="de-DE" altLang="de-DE" sz="800" dirty="0"/>
          </a:p>
        </p:txBody>
      </p:sp>
      <p:pic>
        <p:nvPicPr>
          <p:cNvPr id="9" name="Bild 1" descr="transparentes-geflecht2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1757" y="2809050"/>
            <a:ext cx="9144000" cy="5085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495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618565" y="838199"/>
            <a:ext cx="7279341" cy="670719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CH" sz="2400" b="1" dirty="0">
                <a:latin typeface="Univers 45 Light" pitchFamily="34" charset="0"/>
              </a:rPr>
              <a:t>E-</a:t>
            </a:r>
            <a:r>
              <a:rPr lang="de-CH" sz="2400" b="1" dirty="0" err="1">
                <a:latin typeface="Univers 45 Light" pitchFamily="34" charset="0"/>
              </a:rPr>
              <a:t>Voting</a:t>
            </a:r>
            <a:r>
              <a:rPr lang="de-CH" sz="2400" b="1" dirty="0">
                <a:latin typeface="Univers 45 Light" pitchFamily="34" charset="0"/>
              </a:rPr>
              <a:t> en </a:t>
            </a:r>
            <a:r>
              <a:rPr lang="de-CH" sz="2400" b="1" dirty="0" err="1">
                <a:latin typeface="Univers 45 Light" pitchFamily="34" charset="0"/>
              </a:rPr>
              <a:t>bref</a:t>
            </a:r>
            <a:endParaRPr lang="de-CH" sz="2400" b="1" dirty="0">
              <a:latin typeface="Univers 45 Light" pitchFamily="34" charset="0"/>
            </a:endParaRPr>
          </a:p>
        </p:txBody>
      </p:sp>
      <p:sp>
        <p:nvSpPr>
          <p:cNvPr id="7" name="Textfeld 17"/>
          <p:cNvSpPr txBox="1">
            <a:spLocks noChangeArrowheads="1"/>
          </p:cNvSpPr>
          <p:nvPr/>
        </p:nvSpPr>
        <p:spPr bwMode="auto">
          <a:xfrm>
            <a:off x="532840" y="1173558"/>
            <a:ext cx="8906995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45 Light" panose="020B0403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CH" dirty="0"/>
          </a:p>
          <a:p>
            <a:r>
              <a:rPr lang="de-DE" sz="2000" dirty="0"/>
              <a:t> </a:t>
            </a:r>
            <a:endParaRPr lang="de-DE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GB" sz="1800" dirty="0"/>
              <a:t>160 000 </a:t>
            </a:r>
            <a:r>
              <a:rPr lang="en-GB" sz="1800" dirty="0" err="1"/>
              <a:t>Suisses</a:t>
            </a:r>
            <a:r>
              <a:rPr lang="en-GB" sz="1800" dirty="0"/>
              <a:t> de </a:t>
            </a:r>
            <a:r>
              <a:rPr lang="en-GB" sz="1800" dirty="0" err="1"/>
              <a:t>l’étranger</a:t>
            </a:r>
            <a:r>
              <a:rPr lang="en-GB" sz="1800" dirty="0"/>
              <a:t> </a:t>
            </a:r>
            <a:r>
              <a:rPr lang="en-GB" sz="1800" dirty="0" err="1"/>
              <a:t>enregistrés</a:t>
            </a:r>
            <a:r>
              <a:rPr lang="en-GB" sz="1800" dirty="0"/>
              <a:t> sur un </a:t>
            </a:r>
            <a:r>
              <a:rPr lang="en-GB" sz="1800" dirty="0" err="1"/>
              <a:t>registre</a:t>
            </a:r>
            <a:r>
              <a:rPr lang="en-GB" sz="1800" dirty="0"/>
              <a:t> </a:t>
            </a:r>
            <a:r>
              <a:rPr lang="en-GB" sz="1800" dirty="0" err="1"/>
              <a:t>électoral</a:t>
            </a:r>
            <a:r>
              <a:rPr lang="en-GB" sz="1800" dirty="0"/>
              <a:t> (31.12.2018) </a:t>
            </a:r>
            <a:endParaRPr lang="de-DE" sz="1800" dirty="0"/>
          </a:p>
          <a:p>
            <a:endParaRPr lang="de-DE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GB" sz="1800" dirty="0"/>
              <a:t>Abandon du </a:t>
            </a:r>
            <a:r>
              <a:rPr lang="en-GB" sz="1800" dirty="0" err="1"/>
              <a:t>système</a:t>
            </a:r>
            <a:r>
              <a:rPr lang="en-GB" sz="1800" dirty="0"/>
              <a:t> </a:t>
            </a:r>
            <a:r>
              <a:rPr lang="en-GB" sz="1800" dirty="0" err="1"/>
              <a:t>CHVote</a:t>
            </a:r>
            <a:r>
              <a:rPr lang="en-GB" sz="1800" dirty="0"/>
              <a:t> par Genève – 28.11.2019</a:t>
            </a:r>
          </a:p>
          <a:p>
            <a:pPr lvl="0"/>
            <a:endParaRPr lang="de-DE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GB" sz="1800" dirty="0"/>
              <a:t>Tests de hacking du </a:t>
            </a:r>
            <a:r>
              <a:rPr lang="en-GB" sz="1800" dirty="0" err="1"/>
              <a:t>Système</a:t>
            </a:r>
            <a:r>
              <a:rPr lang="en-GB" sz="1800" dirty="0"/>
              <a:t> de La Poste – 7.2.2019-24.3.2019 </a:t>
            </a:r>
          </a:p>
          <a:p>
            <a:pPr lvl="0"/>
            <a:r>
              <a:rPr lang="en-GB" sz="1800" dirty="0"/>
              <a:t>     Deux </a:t>
            </a:r>
            <a:r>
              <a:rPr lang="en-GB" sz="1800" dirty="0" err="1"/>
              <a:t>failles</a:t>
            </a:r>
            <a:r>
              <a:rPr lang="en-GB" sz="1800" dirty="0"/>
              <a:t> </a:t>
            </a:r>
            <a:r>
              <a:rPr lang="en-GB" sz="1800" dirty="0" err="1"/>
              <a:t>détectées</a:t>
            </a:r>
            <a:endParaRPr lang="en-GB" sz="1800" dirty="0"/>
          </a:p>
          <a:p>
            <a:pPr lvl="0"/>
            <a:endParaRPr lang="en-GB" sz="1800" dirty="0"/>
          </a:p>
          <a:p>
            <a:r>
              <a:rPr lang="en-GB" sz="1800" dirty="0"/>
              <a:t> </a:t>
            </a:r>
            <a:endParaRPr lang="de-DE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GB" sz="1800" u="sng" dirty="0" err="1">
                <a:solidFill>
                  <a:srgbClr val="0070C0"/>
                </a:solidFill>
              </a:rPr>
              <a:t>Objectifs</a:t>
            </a:r>
            <a:r>
              <a:rPr lang="en-GB" sz="1800" u="sng" dirty="0">
                <a:solidFill>
                  <a:srgbClr val="0070C0"/>
                </a:solidFill>
              </a:rPr>
              <a:t> de </a:t>
            </a:r>
            <a:r>
              <a:rPr lang="en-GB" sz="1800" u="sng" dirty="0" err="1">
                <a:solidFill>
                  <a:srgbClr val="0070C0"/>
                </a:solidFill>
              </a:rPr>
              <a:t>l’OSE</a:t>
            </a:r>
            <a:r>
              <a:rPr lang="en-GB" sz="1800" u="sng" dirty="0">
                <a:solidFill>
                  <a:srgbClr val="0070C0"/>
                </a:solidFill>
              </a:rPr>
              <a:t> : </a:t>
            </a:r>
          </a:p>
          <a:p>
            <a:pPr lvl="0"/>
            <a:endParaRPr lang="de-DE" sz="800" dirty="0">
              <a:solidFill>
                <a:srgbClr val="0070C0"/>
              </a:solidFill>
            </a:endParaRPr>
          </a:p>
          <a:p>
            <a:r>
              <a:rPr lang="en-GB" sz="1800" dirty="0"/>
              <a:t> </a:t>
            </a:r>
            <a:r>
              <a:rPr lang="en-GB" sz="1800" dirty="0">
                <a:solidFill>
                  <a:srgbClr val="0070C0"/>
                </a:solidFill>
              </a:rPr>
              <a:t>     - </a:t>
            </a:r>
            <a:r>
              <a:rPr lang="en-GB" sz="1600" dirty="0" err="1">
                <a:solidFill>
                  <a:srgbClr val="0070C0"/>
                </a:solidFill>
              </a:rPr>
              <a:t>Maintien</a:t>
            </a:r>
            <a:r>
              <a:rPr lang="en-GB" sz="1600" dirty="0">
                <a:solidFill>
                  <a:srgbClr val="0070C0"/>
                </a:solidFill>
              </a:rPr>
              <a:t> du </a:t>
            </a:r>
            <a:r>
              <a:rPr lang="en-GB" sz="1600" dirty="0" err="1">
                <a:solidFill>
                  <a:srgbClr val="0070C0"/>
                </a:solidFill>
              </a:rPr>
              <a:t>système</a:t>
            </a:r>
            <a:r>
              <a:rPr lang="en-GB" sz="1600" dirty="0">
                <a:solidFill>
                  <a:srgbClr val="0070C0"/>
                </a:solidFill>
              </a:rPr>
              <a:t> de vote </a:t>
            </a:r>
            <a:r>
              <a:rPr lang="en-GB" sz="1600" dirty="0" err="1">
                <a:solidFill>
                  <a:srgbClr val="0070C0"/>
                </a:solidFill>
              </a:rPr>
              <a:t>électronique</a:t>
            </a:r>
            <a:r>
              <a:rPr lang="en-GB" sz="1600" dirty="0">
                <a:solidFill>
                  <a:srgbClr val="0070C0"/>
                </a:solidFill>
              </a:rPr>
              <a:t> et introduction pour les </a:t>
            </a:r>
            <a:r>
              <a:rPr lang="en-GB" sz="1600" dirty="0" err="1">
                <a:solidFill>
                  <a:srgbClr val="0070C0"/>
                </a:solidFill>
              </a:rPr>
              <a:t>Suisses</a:t>
            </a:r>
            <a:r>
              <a:rPr lang="en-GB" sz="1600" dirty="0">
                <a:solidFill>
                  <a:srgbClr val="0070C0"/>
                </a:solidFill>
              </a:rPr>
              <a:t> de </a:t>
            </a:r>
            <a:r>
              <a:rPr lang="en-GB" sz="1600" dirty="0" err="1">
                <a:solidFill>
                  <a:srgbClr val="0070C0"/>
                </a:solidFill>
              </a:rPr>
              <a:t>l’étranger</a:t>
            </a:r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 </a:t>
            </a:r>
          </a:p>
          <a:p>
            <a:r>
              <a:rPr lang="en-GB" sz="1600" dirty="0">
                <a:solidFill>
                  <a:srgbClr val="0070C0"/>
                </a:solidFill>
              </a:rPr>
              <a:t>     -  18 cantons: Election des </a:t>
            </a:r>
            <a:r>
              <a:rPr lang="en-GB" sz="1600" dirty="0" err="1">
                <a:solidFill>
                  <a:srgbClr val="0070C0"/>
                </a:solidFill>
              </a:rPr>
              <a:t>Conseillers</a:t>
            </a:r>
            <a:r>
              <a:rPr lang="en-GB" sz="1600" dirty="0">
                <a:solidFill>
                  <a:srgbClr val="0070C0"/>
                </a:solidFill>
              </a:rPr>
              <a:t> aux </a:t>
            </a:r>
            <a:r>
              <a:rPr lang="en-GB" sz="1600" dirty="0" err="1">
                <a:solidFill>
                  <a:srgbClr val="0070C0"/>
                </a:solidFill>
              </a:rPr>
              <a:t>Etats</a:t>
            </a:r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        (</a:t>
            </a:r>
            <a:r>
              <a:rPr lang="en-GB" sz="1600" dirty="0" err="1">
                <a:solidFill>
                  <a:srgbClr val="0070C0"/>
                </a:solidFill>
              </a:rPr>
              <a:t>Actuellement</a:t>
            </a:r>
            <a:r>
              <a:rPr lang="en-GB" sz="1600" dirty="0">
                <a:solidFill>
                  <a:srgbClr val="0070C0"/>
                </a:solidFill>
              </a:rPr>
              <a:t> 12 cantons : BE, BL, BS, FR, GE, GR, JU, NE, SO, SZ, TI et ZH).</a:t>
            </a:r>
            <a:endParaRPr lang="de-DE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 </a:t>
            </a:r>
            <a:endParaRPr lang="de-DE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     -  Envoi de la documentation de vote </a:t>
            </a:r>
            <a:r>
              <a:rPr lang="en-GB" sz="1600" dirty="0" err="1">
                <a:solidFill>
                  <a:srgbClr val="0070C0"/>
                </a:solidFill>
              </a:rPr>
              <a:t>ainsi</a:t>
            </a:r>
            <a:r>
              <a:rPr lang="en-GB" sz="1600" dirty="0">
                <a:solidFill>
                  <a:srgbClr val="0070C0"/>
                </a:solidFill>
              </a:rPr>
              <a:t> que des codes de vote par Internet.</a:t>
            </a:r>
          </a:p>
          <a:p>
            <a:r>
              <a:rPr lang="fr-CH" dirty="0"/>
              <a:t> </a:t>
            </a:r>
            <a:r>
              <a:rPr lang="de-CH" sz="1800" dirty="0"/>
              <a:t> </a:t>
            </a:r>
            <a:endParaRPr lang="de-DE" altLang="de-DE" sz="1800" dirty="0"/>
          </a:p>
        </p:txBody>
      </p:sp>
      <p:pic>
        <p:nvPicPr>
          <p:cNvPr id="8" name="Bild 1" descr="transparentes-geflecht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78418"/>
            <a:ext cx="9144000" cy="5085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057939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Affichage à l'écran (4:3)</PresentationFormat>
  <Paragraphs>85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Univers 45 Light</vt:lpstr>
      <vt:lpstr>Wingdings</vt:lpstr>
      <vt:lpstr>Larissa-Design</vt:lpstr>
      <vt:lpstr>Présentation PowerPoint</vt:lpstr>
      <vt:lpstr>  Buts prioritaires 2019  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Rückblick 100 Jahrfeier ASO  Festakt auf dem Bundesplatz Bern 5. August 2016</dc:title>
  <dc:creator>Ana-Karin Eidelstein</dc:creator>
  <cp:lastModifiedBy>Françoise Millet</cp:lastModifiedBy>
  <cp:revision>63</cp:revision>
  <cp:lastPrinted>2018-04-12T14:03:00Z</cp:lastPrinted>
  <dcterms:created xsi:type="dcterms:W3CDTF">2017-09-13T05:55:39Z</dcterms:created>
  <dcterms:modified xsi:type="dcterms:W3CDTF">2019-04-27T08:35:05Z</dcterms:modified>
</cp:coreProperties>
</file>